
<file path=[Content_Types].xml><?xml version="1.0" encoding="utf-8"?>
<Types xmlns="http://schemas.openxmlformats.org/package/2006/content-types">
  <Override PartName="/ppt/slideLayouts/slideLayout6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s/slide20.xml" ContentType="application/vnd.openxmlformats-officedocument.presentationml.slide+xml"/>
  <Override PartName="/ppt/slides/slide22.xml" ContentType="application/vnd.openxmlformats-officedocument.presentationml.slide+xml"/>
  <Default Extension="bin" ContentType="application/vnd.openxmlformats-officedocument.presentationml.printerSettings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6.xml" ContentType="application/vnd.openxmlformats-officedocument.presentationml.notesSlide+xml"/>
  <Override PartName="/ppt/presentation.xml" ContentType="application/vnd.openxmlformats-officedocument.presentationml.presentation.main+xml"/>
  <Default Extension="png" ContentType="image/png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Default Extension="pdf" ContentType="application/pdf"/>
  <Override PartName="/ppt/notesSlides/notesSlide18.xml" ContentType="application/vnd.openxmlformats-officedocument.presentationml.notesSlide+xml"/>
  <Default Extension="gif" ContentType="image/gif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8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1.xml" ContentType="application/vnd.openxmlformats-officedocument.presentationml.slideMaster+xml"/>
  <Default Extension="xml" ContentType="application/xml"/>
  <Override PartName="/ppt/handoutMasters/handoutMaster1.xml" ContentType="application/vnd.openxmlformats-officedocument.presentationml.handoutMaster+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7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3.xml" ContentType="application/vnd.openxmlformats-officedocument.presentationml.slide+xml"/>
  <Override PartName="/ppt/tableStyles.xml" ContentType="application/vnd.openxmlformats-officedocument.presentationml.tableStyles+xml"/>
  <Override PartName="/ppt/slides/slide5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4"/>
  </p:notesMasterIdLst>
  <p:handoutMasterIdLst>
    <p:handoutMasterId r:id="rId25"/>
  </p:handoutMasterIdLst>
  <p:sldIdLst>
    <p:sldId id="258" r:id="rId2"/>
    <p:sldId id="262" r:id="rId3"/>
    <p:sldId id="263" r:id="rId4"/>
    <p:sldId id="261" r:id="rId5"/>
    <p:sldId id="264" r:id="rId6"/>
    <p:sldId id="266" r:id="rId7"/>
    <p:sldId id="281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60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clrMode="bw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1" d="100"/>
          <a:sy n="81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2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How Conflict is Created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3/2/12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286000" y="8534400"/>
            <a:ext cx="28956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r>
              <a:rPr lang="en-US" dirty="0" smtClean="0"/>
              <a:t>Wilkesboro, NC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5344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9C711-08F2-4974-BD7E-0695C4E8CD5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107" y="8581571"/>
            <a:ext cx="971550" cy="47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How Conflict is Created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368FC-3DB7-4DED-9D02-D733CE1B3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368FC-3DB7-4DED-9D02-D733CE1B3FE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D70702-C66D-4E77-B9ED-65C67A46E037}" type="slidenum">
              <a:rPr lang="en-US"/>
              <a:pPr/>
              <a:t>13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607BF5-E89E-4111-99EB-33F8DD198CC8}" type="slidenum">
              <a:rPr lang="en-US"/>
              <a:pPr/>
              <a:t>14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4C66FE-CD46-488E-86E1-6DF79552A1C6}" type="slidenum">
              <a:rPr lang="en-US"/>
              <a:pPr/>
              <a:t>15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4811A3-2571-4C53-9954-83FCD4D9FC25}" type="slidenum">
              <a:rPr lang="en-US"/>
              <a:pPr/>
              <a:t>16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C44C2A-CD8F-4E39-A36F-443ADFFB1F57}" type="slidenum">
              <a:rPr lang="en-US"/>
              <a:pPr/>
              <a:t>17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C3B691-3FE0-4D1A-957B-FCF2C0CAFFDB}" type="slidenum">
              <a:rPr lang="en-US"/>
              <a:pPr/>
              <a:t>18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3328F0-DF51-4569-A1A9-72432C622B91}" type="slidenum">
              <a:rPr lang="en-US"/>
              <a:pPr/>
              <a:t>19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C327AC-8390-45E0-9A0C-E2D52A27E3F1}" type="slidenum">
              <a:rPr lang="en-US"/>
              <a:pPr/>
              <a:t>20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" pitchFamily="65" charset="0"/>
              <a:ea typeface="ＭＳ Ｐゴシック" pitchFamily="65" charset="-128"/>
              <a:cs typeface="ＭＳ Ｐゴシック" pitchFamily="65" charset="-128"/>
            </a:endParaRPr>
          </a:p>
        </p:txBody>
      </p:sp>
      <p:sp>
        <p:nvSpPr>
          <p:cNvPr id="142340" name="Footer Placeholder 3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2012</a:t>
            </a:r>
          </a:p>
        </p:txBody>
      </p:sp>
      <p:sp>
        <p:nvSpPr>
          <p:cNvPr id="142341" name="Slide Number Placeholder 4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B06067E9-27C2-41DC-82D6-82544436DCD5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642D9A-F6E0-4E63-A900-3D02693DE842}" type="slidenum">
              <a:rPr lang="en-US"/>
              <a:pPr/>
              <a:t>3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EA1866-074D-45FF-B1F8-ADFFEE367827}" type="slidenum">
              <a:rPr lang="en-US"/>
              <a:pPr/>
              <a:t>5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FE2089-61A2-43BE-BDFE-0453719CF9B9}" type="slidenum">
              <a:rPr lang="en-US"/>
              <a:pPr/>
              <a:t>6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E2D0BE-D8E9-4994-864F-F1B25F661180}" type="slidenum">
              <a:rPr lang="en-US"/>
              <a:pPr/>
              <a:t>8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89165D-467D-46A4-899F-79255227CE70}" type="slidenum">
              <a:rPr lang="en-US"/>
              <a:pPr/>
              <a:t>9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CE042F-65BF-4380-9567-B4107D754A20}" type="slidenum">
              <a:rPr lang="en-US"/>
              <a:pPr/>
              <a:t>10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A8255B-BFFB-4514-B92D-D4A7300EFB3C}" type="slidenum">
              <a:rPr lang="en-US"/>
              <a:pPr/>
              <a:t>11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369BE4-FB7E-4F74-A980-6334F58E5BBE}" type="slidenum">
              <a:rPr lang="en-US"/>
              <a:pPr/>
              <a:t>12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How Conflict is Created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DDCE09-F2F2-43C4-BD38-1BE60A1EAF3B}" type="datetime1">
              <a:rPr lang="en-US" smtClean="0"/>
              <a:t>3/1/12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EB757-CB80-47A9-9C97-35FC3647C12C}" type="datetime1">
              <a:rPr lang="en-US" smtClean="0"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0D36-8FDA-428D-9B02-0A7D1B25C134}" type="datetime1">
              <a:rPr lang="en-US" smtClean="0"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6200A07-4E21-4123-89AA-A33C459B6E5C}" type="datetime1">
              <a:rPr lang="en-US" smtClean="0"/>
              <a:t>3/1/12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CB15EB3D-7BB5-4992-9F59-2DADEA3BFF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107E78-746F-4F8F-B5B6-32B09FC4DA82}" type="datetime1">
              <a:rPr lang="en-US" smtClean="0"/>
              <a:t>3/1/12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564905A2-448E-4994-B7A5-9315CFB89C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38CC66-F822-4A69-9E63-025A18DDAE6A}" type="datetime1">
              <a:rPr lang="en-US" smtClean="0"/>
              <a:t>3/1/12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5703122-AF75-4F40-BBC0-B7CD5B2F471B}" type="datetime1">
              <a:rPr lang="en-US" smtClean="0"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47EE9-D416-4EEB-BE56-F56E28DEB366}" type="datetime1">
              <a:rPr lang="en-US" smtClean="0"/>
              <a:t>3/1/12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4D11-E738-41AE-805D-8A78CC74DC35}" type="datetime1">
              <a:rPr lang="en-US" smtClean="0"/>
              <a:t>3/1/12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7AF317-2CD4-4721-ACBB-D48E6FD5BC26}" type="datetime1">
              <a:rPr lang="en-US" smtClean="0"/>
              <a:t>3/1/12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CABE-B0F6-427A-A597-1128BF0ADFF4}" type="datetime1">
              <a:rPr lang="en-US" smtClean="0"/>
              <a:t>3/1/12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CD6C9A8-4A8B-41B3-8FC0-3B7D6A3346FA}" type="datetime1">
              <a:rPr lang="en-US" smtClean="0"/>
              <a:t>3/1/12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DE87E7-1A35-4720-802F-02A5EBB2C8BB}" type="datetime1">
              <a:rPr lang="en-US" smtClean="0"/>
              <a:t>3/1/12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CD3AF8-CB57-4B48-887E-97F3618D4668}" type="datetime1">
              <a:rPr lang="en-US" smtClean="0"/>
              <a:t>3/1/12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E3BF30-BE9B-48E1-B921-D44BF569DDB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3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71450" y="6263640"/>
            <a:ext cx="971550" cy="47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d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df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df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pdf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df"/><Relationship Id="rId4" Type="http://schemas.openxmlformats.org/officeDocument/2006/relationships/image" Target="../media/image24.png"/><Relationship Id="rId5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df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df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8.pdf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df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irectionservice.org/cadre/section2.cfm" TargetMode="External"/><Relationship Id="rId3" Type="http://schemas.openxmlformats.org/officeDocument/2006/relationships/image" Target="../media/image3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df"/><Relationship Id="rId4" Type="http://schemas.openxmlformats.org/officeDocument/2006/relationships/image" Target="../media/image7.png"/><Relationship Id="rId5" Type="http://schemas.openxmlformats.org/officeDocument/2006/relationships/image" Target="../media/image8.pdf"/><Relationship Id="rId6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d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df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640690" y="1752600"/>
            <a:ext cx="5766816" cy="1253327"/>
          </a:xfrm>
        </p:spPr>
        <p:txBody>
          <a:bodyPr anchor="ctr">
            <a:normAutofit/>
          </a:bodyPr>
          <a:lstStyle/>
          <a:p>
            <a:pPr algn="ctr"/>
            <a:r>
              <a:rPr lang="en-US" cap="none" dirty="0" smtClean="0">
                <a:latin typeface="Arial Black"/>
                <a:ea typeface="ＭＳ Ｐゴシック" pitchFamily="65" charset="-128"/>
                <a:cs typeface="Arial Black"/>
              </a:rPr>
              <a:t>How Conflict is Created</a:t>
            </a:r>
          </a:p>
        </p:txBody>
      </p:sp>
      <p:pic>
        <p:nvPicPr>
          <p:cNvPr id="3481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1850" y="4800600"/>
            <a:ext cx="2647950" cy="129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914650" y="6092170"/>
            <a:ext cx="3562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March 2, 2012   |   Wilkesboro, NC</a:t>
            </a:r>
            <a:endParaRPr lang="en-US" dirty="0"/>
          </a:p>
        </p:txBody>
      </p:sp>
      <p:pic>
        <p:nvPicPr>
          <p:cNvPr id="8" name="Picture 3"/>
          <p:cNvPicPr>
            <a:picLocks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498698" y="1295400"/>
            <a:ext cx="3539902" cy="26120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304800" y="4495800"/>
            <a:ext cx="8305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40690" y="4267200"/>
            <a:ext cx="414111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Presented by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History…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3814763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Core of the conflict is in “the past”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Usually not IEP issues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10244" name="Picture 4" descr="bd06522_[1]"/>
          <p:cNvPicPr>
            <a:picLocks noGrp="1" noChangeAspect="1" noChangeArrowheads="1"/>
          </p:cNvPicPr>
          <p:nvPr>
            <p:ph sz="half" idx="2"/>
          </p:nvPr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>
          <a:xfrm>
            <a:off x="4784725" y="2257425"/>
            <a:ext cx="2814638" cy="2838450"/>
          </a:xfrm>
          <a:noFill/>
          <a:ln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19100" y="5181600"/>
            <a:ext cx="8305800" cy="9461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chemeClr val="bg1"/>
                </a:solidFill>
                <a:ea typeface="Osaka" pitchFamily="65" charset="-128"/>
                <a:cs typeface="Osaka" pitchFamily="65" charset="-128"/>
              </a:rPr>
              <a:t>Must be resolved in order to</a:t>
            </a:r>
            <a:r>
              <a:rPr lang="en-US" sz="2800" dirty="0" smtClean="0">
                <a:solidFill>
                  <a:schemeClr val="bg1"/>
                </a:solidFill>
                <a:ea typeface="Osaka" pitchFamily="65" charset="-128"/>
                <a:cs typeface="Osaka" pitchFamily="65" charset="-128"/>
              </a:rPr>
              <a:t>                                         have a</a:t>
            </a:r>
            <a:r>
              <a:rPr lang="en-US" sz="2800" dirty="0" smtClean="0">
                <a:solidFill>
                  <a:schemeClr val="bg1"/>
                </a:solidFill>
                <a:ea typeface="Osaka" pitchFamily="65" charset="-128"/>
                <a:cs typeface="Osaka" pitchFamily="65" charset="-128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ea typeface="Osaka" pitchFamily="65" charset="-128"/>
                <a:cs typeface="Osaka" pitchFamily="65" charset="-128"/>
              </a:rPr>
              <a:t>good </a:t>
            </a:r>
            <a:r>
              <a:rPr lang="en-US" sz="2800" dirty="0">
                <a:solidFill>
                  <a:schemeClr val="bg1"/>
                </a:solidFill>
                <a:ea typeface="Osaka" pitchFamily="65" charset="-128"/>
                <a:cs typeface="Osaka" pitchFamily="65" charset="-128"/>
              </a:rPr>
              <a:t>working relationship</a:t>
            </a:r>
            <a:endParaRPr lang="en-US" sz="2400" dirty="0">
              <a:solidFill>
                <a:schemeClr val="bg1"/>
              </a:solidFill>
              <a:ea typeface="Osaka" pitchFamily="65" charset="-128"/>
              <a:cs typeface="Osaka" pitchFamily="65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05A2-448E-4994-B7A5-9315CFB89C4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5732803"/>
            <a:ext cx="533400" cy="457200"/>
          </a:xfrm>
        </p:spPr>
        <p:txBody>
          <a:bodyPr/>
          <a:lstStyle/>
          <a:p>
            <a:fld id="{CB15EB3D-7BB5-4992-9F59-2DADEA3BFF7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Structural</a:t>
            </a:r>
            <a:br>
              <a:rPr lang="en-US"/>
            </a:b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4763" cy="190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Realities which exists outside of the school which are having an impact on the parent or family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11270" name="Picture 6" descr="j0232596[1]"/>
          <p:cNvPicPr>
            <a:picLocks noGrp="1" noChangeAspect="1" noChangeArrowheads="1"/>
          </p:cNvPicPr>
          <p:nvPr>
            <p:ph sz="quarter" idx="3"/>
          </p:nvPr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>
          <a:xfrm>
            <a:off x="4876800" y="1676400"/>
            <a:ext cx="3598863" cy="3113088"/>
          </a:xfrm>
          <a:noFill/>
          <a:ln/>
        </p:spPr>
      </p:pic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333500" y="5257800"/>
            <a:ext cx="6591300" cy="830997"/>
          </a:xfrm>
          <a:prstGeom prst="rect">
            <a:avLst/>
          </a:prstGeom>
          <a:solidFill>
            <a:srgbClr val="A574D0"/>
          </a:solidFill>
          <a:ln w="76200">
            <a:solidFill>
              <a:srgbClr val="74ABD3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  <a:ea typeface="Osaka" pitchFamily="65" charset="-128"/>
                <a:cs typeface="Osaka" pitchFamily="65" charset="-128"/>
              </a:rPr>
              <a:t>Resolution must include understanding of the issues and a willingness to recognize and problem solve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Psychological…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Conflicts can be created or maintained by the need of humans for: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Power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Control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Autonomy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Recognition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Attention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or love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Difficult to identify 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12292" name="Picture 4" descr="j0294935[1]"/>
          <p:cNvPicPr>
            <a:picLocks noGrp="1" noChangeAspect="1" noChangeArrowheads="1"/>
          </p:cNvPicPr>
          <p:nvPr>
            <p:ph sz="half" idx="2"/>
          </p:nvPr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>
          <a:xfrm>
            <a:off x="5334000" y="1905000"/>
            <a:ext cx="2806700" cy="2698750"/>
          </a:xfrm>
          <a:noFill/>
          <a:ln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876800" y="4648200"/>
            <a:ext cx="3733800" cy="1263650"/>
          </a:xfrm>
          <a:prstGeom prst="rect">
            <a:avLst/>
          </a:prstGeom>
          <a:solidFill>
            <a:srgbClr val="FFC100"/>
          </a:solidFill>
          <a:ln w="76200">
            <a:solidFill>
              <a:srgbClr val="EF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Search for a viable solution to help some of these needs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5299" y="5747403"/>
            <a:ext cx="533400" cy="457200"/>
          </a:xfrm>
        </p:spPr>
        <p:txBody>
          <a:bodyPr/>
          <a:lstStyle/>
          <a:p>
            <a:fld id="{564905A2-448E-4994-B7A5-9315CFB89C4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60375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en-US" sz="4000"/>
              <a:t>Common Types of Negotiators</a:t>
            </a:r>
            <a:br>
              <a:rPr lang="en-US" sz="4000"/>
            </a:br>
            <a:endParaRPr lang="en-US" sz="40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828800"/>
            <a:ext cx="4191000" cy="990600"/>
          </a:xfrm>
        </p:spPr>
        <p:txBody>
          <a:bodyPr>
            <a:normAutofit fontScale="25000" lnSpcReduction="20000"/>
          </a:bodyPr>
          <a:lstStyle/>
          <a:p>
            <a:pPr algn="r"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rgbClr val="000000"/>
                </a:solidFill>
              </a:rPr>
              <a:t>	</a:t>
            </a:r>
            <a:r>
              <a:rPr lang="en-US" sz="14400" dirty="0">
                <a:solidFill>
                  <a:srgbClr val="000000"/>
                </a:solidFill>
              </a:rPr>
              <a:t>          The Adversary 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algn="r">
              <a:lnSpc>
                <a:spcPct val="90000"/>
              </a:lnSpc>
              <a:buFontTx/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algn="r">
              <a:lnSpc>
                <a:spcPct val="90000"/>
              </a:lnSpc>
              <a:buFontTx/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algn="r">
              <a:lnSpc>
                <a:spcPct val="90000"/>
              </a:lnSpc>
              <a:buFontTx/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rgbClr val="000000"/>
                </a:solidFill>
              </a:rPr>
              <a:t>                             </a:t>
            </a:r>
          </a:p>
        </p:txBody>
      </p:sp>
      <p:pic>
        <p:nvPicPr>
          <p:cNvPr id="13324" name="Picture 12"/>
          <p:cNvPicPr>
            <a:picLocks noGrp="1" noChangeAspect="1" noChangeArrowheads="1"/>
          </p:cNvPicPr>
          <p:nvPr>
            <p:ph sz="quarter" idx="2"/>
          </p:nvPr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>
          <a:xfrm>
            <a:off x="5029200" y="1608138"/>
            <a:ext cx="3048000" cy="2278062"/>
          </a:xfrm>
        </p:spPr>
      </p:pic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572000" y="5484813"/>
            <a:ext cx="4114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3200">
                <a:ea typeface="Osaka" pitchFamily="65" charset="-128"/>
                <a:cs typeface="Osaka" pitchFamily="65" charset="-128"/>
              </a:rPr>
              <a:t>The Problem Solver</a:t>
            </a:r>
            <a:endParaRPr lang="en-US" sz="2800">
              <a:ea typeface="Osaka" pitchFamily="65" charset="-128"/>
              <a:cs typeface="Osaka" pitchFamily="65" charset="-128"/>
            </a:endParaRPr>
          </a:p>
        </p:txBody>
      </p:sp>
      <p:pic>
        <p:nvPicPr>
          <p:cNvPr id="13328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3200400"/>
            <a:ext cx="3657600" cy="2828925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18807" y="5722907"/>
            <a:ext cx="769360" cy="525492"/>
          </a:xfrm>
        </p:spPr>
        <p:txBody>
          <a:bodyPr/>
          <a:lstStyle/>
          <a:p>
            <a:fld id="{CB15EB3D-7BB5-4992-9F59-2DADEA3BFF7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Adversarial Position…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r>
              <a:rPr lang="en-US" sz="2800"/>
              <a:t>Win / Lose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/>
              <a:t>Focus on Positions</a:t>
            </a:r>
          </a:p>
        </p:txBody>
      </p:sp>
      <p:pic>
        <p:nvPicPr>
          <p:cNvPr id="14352" name="Picture 16"/>
          <p:cNvPicPr>
            <a:picLocks noGrp="1" noChangeAspect="1" noChangeArrowheads="1"/>
          </p:cNvPicPr>
          <p:nvPr>
            <p:ph sz="quarter" idx="2"/>
          </p:nvPr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>
          <a:xfrm>
            <a:off x="4876800" y="2159000"/>
            <a:ext cx="3535363" cy="2641600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45463" y="5776601"/>
            <a:ext cx="533400" cy="457200"/>
          </a:xfrm>
        </p:spPr>
        <p:txBody>
          <a:bodyPr/>
          <a:lstStyle/>
          <a:p>
            <a:fld id="{CB15EB3D-7BB5-4992-9F59-2DADEA3BFF7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Problem Solving…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343400" cy="4114800"/>
          </a:xfrm>
        </p:spPr>
        <p:txBody>
          <a:bodyPr/>
          <a:lstStyle/>
          <a:p>
            <a:r>
              <a:rPr lang="en-US"/>
              <a:t>Win / Win</a:t>
            </a:r>
          </a:p>
          <a:p>
            <a:endParaRPr lang="en-US"/>
          </a:p>
          <a:p>
            <a:r>
              <a:rPr lang="en-US"/>
              <a:t>Focus on interests</a:t>
            </a:r>
            <a:endParaRPr lang="en-US" sz="2800"/>
          </a:p>
        </p:txBody>
      </p:sp>
      <p:pic>
        <p:nvPicPr>
          <p:cNvPr id="15371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565400"/>
            <a:ext cx="3810000" cy="29464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00404" y="5732803"/>
            <a:ext cx="457200" cy="457200"/>
          </a:xfrm>
        </p:spPr>
        <p:txBody>
          <a:bodyPr/>
          <a:lstStyle/>
          <a:p>
            <a:fld id="{564905A2-448E-4994-B7A5-9315CFB89C4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Interests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   INTERESTS are the real underlying needs that we want to address.</a:t>
            </a:r>
          </a:p>
        </p:txBody>
      </p:sp>
      <p:pic>
        <p:nvPicPr>
          <p:cNvPr id="16393" name="Picture 9" descr="j0383320[1]"/>
          <p:cNvPicPr>
            <a:picLocks noGrp="1" noChangeAspect="1" noChangeArrowheads="1"/>
          </p:cNvPicPr>
          <p:nvPr>
            <p:ph sz="quarter" idx="3"/>
          </p:nvPr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>
          <a:xfrm>
            <a:off x="4932363" y="2257425"/>
            <a:ext cx="3514725" cy="3609975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8996" y="5762083"/>
            <a:ext cx="533400" cy="457200"/>
          </a:xfrm>
        </p:spPr>
        <p:txBody>
          <a:bodyPr/>
          <a:lstStyle/>
          <a:p>
            <a:fld id="{CB15EB3D-7BB5-4992-9F59-2DADEA3BFF7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3" name="Text Box 25"/>
          <p:cNvSpPr txBox="1">
            <a:spLocks noChangeArrowheads="1"/>
          </p:cNvSpPr>
          <p:nvPr/>
        </p:nvSpPr>
        <p:spPr bwMode="auto">
          <a:xfrm rot="-726644">
            <a:off x="533400" y="4471985"/>
            <a:ext cx="2743200" cy="579438"/>
          </a:xfrm>
          <a:prstGeom prst="rect">
            <a:avLst/>
          </a:prstGeom>
          <a:solidFill>
            <a:srgbClr val="008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ea typeface="Osaka" pitchFamily="65" charset="-128"/>
                <a:cs typeface="Osaka" pitchFamily="65" charset="-128"/>
              </a:rPr>
              <a:t>Resources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600200" y="457200"/>
            <a:ext cx="5943600" cy="519113"/>
          </a:xfrm>
          <a:prstGeom prst="rect">
            <a:avLst/>
          </a:prstGeom>
          <a:solidFill>
            <a:srgbClr val="008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  <a:ea typeface="Osaka" pitchFamily="65" charset="-128"/>
                <a:cs typeface="Osaka" pitchFamily="65" charset="-128"/>
              </a:rPr>
              <a:t>INTERESTS are based on needs.</a:t>
            </a:r>
            <a:endParaRPr lang="en-US" sz="2800">
              <a:ea typeface="Osaka" pitchFamily="65" charset="-128"/>
              <a:cs typeface="Osaka" pitchFamily="65" charset="-128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762000" y="1991380"/>
            <a:ext cx="762000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2800" dirty="0">
                <a:ea typeface="Osaka" pitchFamily="65" charset="-128"/>
                <a:cs typeface="Osaka" pitchFamily="65" charset="-128"/>
              </a:rPr>
              <a:t>NEEDS are often based on</a:t>
            </a:r>
            <a:r>
              <a:rPr lang="en-US" sz="2800" dirty="0" smtClean="0">
                <a:ea typeface="Osaka" pitchFamily="65" charset="-128"/>
                <a:cs typeface="Osaka" pitchFamily="65" charset="-128"/>
              </a:rPr>
              <a:t> causes </a:t>
            </a:r>
            <a:r>
              <a:rPr lang="en-US" sz="2800" dirty="0">
                <a:ea typeface="Osaka" pitchFamily="65" charset="-128"/>
                <a:cs typeface="Osaka" pitchFamily="65" charset="-128"/>
              </a:rPr>
              <a:t>of the conflict.</a:t>
            </a: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4572000" y="1143000"/>
            <a:ext cx="0" cy="685800"/>
          </a:xfrm>
          <a:prstGeom prst="line">
            <a:avLst/>
          </a:prstGeom>
          <a:noFill/>
          <a:ln w="76200">
            <a:solidFill>
              <a:srgbClr val="0080FF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4572000" y="2795585"/>
            <a:ext cx="0" cy="685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 rot="1222159" flipH="1">
            <a:off x="3692525" y="2732085"/>
            <a:ext cx="347663" cy="7334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 rot="-1551112">
            <a:off x="5108575" y="2708273"/>
            <a:ext cx="371475" cy="7937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 rot="-40161">
            <a:off x="3771900" y="4197348"/>
            <a:ext cx="1600200" cy="579437"/>
          </a:xfrm>
          <a:prstGeom prst="rect">
            <a:avLst/>
          </a:prstGeom>
          <a:solidFill>
            <a:srgbClr val="A574D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ea typeface="Osaka" pitchFamily="65" charset="-128"/>
                <a:cs typeface="Osaka" pitchFamily="65" charset="-128"/>
              </a:rPr>
              <a:t>Data</a:t>
            </a:r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 rot="-334166">
            <a:off x="381000" y="3252785"/>
            <a:ext cx="2819400" cy="579438"/>
          </a:xfrm>
          <a:prstGeom prst="rect">
            <a:avLst/>
          </a:prstGeom>
          <a:solidFill>
            <a:srgbClr val="6DCDE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ea typeface="Osaka" pitchFamily="65" charset="-128"/>
                <a:cs typeface="Osaka" pitchFamily="65" charset="-128"/>
              </a:rPr>
              <a:t>Relationships</a:t>
            </a:r>
            <a:endParaRPr lang="en-US" sz="3200" dirty="0">
              <a:ea typeface="Osaka" pitchFamily="65" charset="-128"/>
              <a:cs typeface="Osaka" pitchFamily="65" charset="-128"/>
            </a:endParaRP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5562600" y="5538785"/>
            <a:ext cx="2209800" cy="57943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ea typeface="Osaka" pitchFamily="65" charset="-128"/>
                <a:cs typeface="Osaka" pitchFamily="65" charset="-128"/>
              </a:rPr>
              <a:t>Values</a:t>
            </a:r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 rot="336793">
            <a:off x="6096000" y="3176585"/>
            <a:ext cx="2667000" cy="579438"/>
          </a:xfrm>
          <a:prstGeom prst="rect">
            <a:avLst/>
          </a:prstGeom>
          <a:solidFill>
            <a:srgbClr val="FFC1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ea typeface="Osaka" pitchFamily="65" charset="-128"/>
                <a:cs typeface="Osaka" pitchFamily="65" charset="-128"/>
              </a:rPr>
              <a:t>History</a:t>
            </a:r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 rot="599317">
            <a:off x="5867400" y="4471985"/>
            <a:ext cx="2895600" cy="579438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ea typeface="Osaka" pitchFamily="65" charset="-128"/>
                <a:cs typeface="Osaka" pitchFamily="65" charset="-128"/>
              </a:rPr>
              <a:t>Structure</a:t>
            </a: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1066800" y="5538785"/>
            <a:ext cx="3505200" cy="579438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ea typeface="Osaka" pitchFamily="65" charset="-128"/>
                <a:cs typeface="Osaka" pitchFamily="65" charset="-128"/>
              </a:rPr>
              <a:t>Psychological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609600" cy="350838"/>
          </a:xfrm>
        </p:spPr>
        <p:txBody>
          <a:bodyPr/>
          <a:lstStyle/>
          <a:p>
            <a:fld id="{CB15EB3D-7BB5-4992-9F59-2DADEA3BFF70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8056808" y="5770037"/>
            <a:ext cx="783944" cy="434645"/>
          </a:xfrm>
          <a:prstGeom prst="rect">
            <a:avLst/>
          </a:prstGeom>
        </p:spPr>
        <p:txBody>
          <a:bodyPr vert="horz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15EB3D-7BB5-4992-9F59-2DADEA3BFF70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Seven Elements of Negotiations</a:t>
            </a:r>
            <a:br>
              <a:rPr lang="en-US" sz="4000"/>
            </a:br>
            <a:endParaRPr lang="en-US" sz="40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pitchFamily="65" charset="0"/>
              <a:buAutoNum type="arabicPeriod"/>
            </a:pPr>
            <a:r>
              <a:rPr lang="en-US"/>
              <a:t>Interests</a:t>
            </a:r>
          </a:p>
          <a:p>
            <a:pPr marL="609600" indent="-609600">
              <a:buFont typeface="Arial" pitchFamily="65" charset="0"/>
              <a:buAutoNum type="arabicPeriod"/>
            </a:pPr>
            <a:r>
              <a:rPr lang="en-US"/>
              <a:t>Options</a:t>
            </a:r>
          </a:p>
          <a:p>
            <a:pPr marL="609600" indent="-609600">
              <a:buFont typeface="Arial" pitchFamily="65" charset="0"/>
              <a:buAutoNum type="arabicPeriod"/>
            </a:pPr>
            <a:r>
              <a:rPr lang="en-US"/>
              <a:t>Alternatives (BATNA)</a:t>
            </a:r>
          </a:p>
          <a:p>
            <a:pPr marL="609600" indent="-609600">
              <a:buFont typeface="Arial" pitchFamily="65" charset="0"/>
              <a:buAutoNum type="arabicPeriod"/>
            </a:pPr>
            <a:r>
              <a:rPr lang="en-US"/>
              <a:t>Legitimacy </a:t>
            </a:r>
          </a:p>
          <a:p>
            <a:pPr marL="609600" indent="-609600">
              <a:buFont typeface="Arial" pitchFamily="65" charset="0"/>
              <a:buAutoNum type="arabicPeriod"/>
            </a:pPr>
            <a:r>
              <a:rPr lang="en-US"/>
              <a:t>Communication</a:t>
            </a:r>
          </a:p>
          <a:p>
            <a:pPr marL="609600" indent="-609600">
              <a:buFont typeface="Arial" pitchFamily="65" charset="0"/>
              <a:buAutoNum type="arabicPeriod"/>
            </a:pPr>
            <a:r>
              <a:rPr lang="en-US"/>
              <a:t>Relationship</a:t>
            </a:r>
          </a:p>
          <a:p>
            <a:pPr marL="609600" indent="-609600">
              <a:buFont typeface="Arial" pitchFamily="65" charset="0"/>
              <a:buAutoNum type="arabicPeriod"/>
            </a:pPr>
            <a:r>
              <a:rPr lang="en-US"/>
              <a:t>Commitments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638800" y="2286000"/>
            <a:ext cx="2362200" cy="3436938"/>
          </a:xfrm>
          <a:prstGeom prst="rect">
            <a:avLst/>
          </a:prstGeom>
          <a:solidFill>
            <a:srgbClr val="80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900">
                <a:solidFill>
                  <a:schemeClr val="bg1"/>
                </a:solidFill>
                <a:latin typeface="Comic Sans MS" pitchFamily="65" charset="0"/>
              </a:rPr>
              <a:t>7</a:t>
            </a:r>
            <a:endParaRPr lang="en-US">
              <a:solidFill>
                <a:schemeClr val="bg1"/>
              </a:solidFill>
              <a:latin typeface="Comic Sans MS" pitchFamily="65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  <a:solidFill>
            <a:srgbClr val="8000FF"/>
          </a:solidFill>
        </p:spPr>
        <p:txBody>
          <a:bodyPr>
            <a:normAutofit fontScale="90000"/>
          </a:bodyPr>
          <a:lstStyle/>
          <a:p>
            <a:r>
              <a:rPr lang="en-US" sz="4000">
                <a:solidFill>
                  <a:schemeClr val="bg1"/>
                </a:solidFill>
              </a:rPr>
              <a:t>Seven Elements of Negotiations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Interests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concerns, wants, needs, hopes and fears that underlie and motivate the positions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Options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possible ways of dealing with the issues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Alternatives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what can happen without                                           an agreement (BATNA)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6096000" y="4038600"/>
            <a:ext cx="2819400" cy="2632075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cap="none" dirty="0" smtClean="0"/>
              <a:t>ow Conflict is Created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Conflict occurs when one party decides that the way things are going is not okay and seeks change </a:t>
            </a:r>
            <a:r>
              <a:rPr lang="en-US" sz="2800" b="1" i="1" dirty="0" smtClean="0">
                <a:solidFill>
                  <a:srgbClr val="FF0000"/>
                </a:solidFill>
              </a:rPr>
              <a:t>but that change is not agreed to                by the other party.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pic>
        <p:nvPicPr>
          <p:cNvPr id="10" name="Content Placeholder 9" descr="Conflict1-1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70375" y="2651760"/>
            <a:ext cx="3657600" cy="24688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  <a:solidFill>
            <a:srgbClr val="8000FF"/>
          </a:solidFill>
        </p:spPr>
        <p:txBody>
          <a:bodyPr>
            <a:normAutofit fontScale="90000"/>
          </a:bodyPr>
          <a:lstStyle/>
          <a:p>
            <a:r>
              <a:rPr lang="en-US" sz="4000">
                <a:solidFill>
                  <a:schemeClr val="bg1"/>
                </a:solidFill>
              </a:rPr>
              <a:t>Seven Elements of Negotiations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Legitimacy –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What makes an agreement fair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how do we measure? 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Commitments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Statements of what each party is                    willing to do in the future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Relationships &amp; Communication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the pattern of interaction in and                     outside of the IEP meeting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6705600" y="2057400"/>
            <a:ext cx="1552575" cy="386556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05850" cy="1143000"/>
          </a:xfrm>
        </p:spPr>
        <p:txBody>
          <a:bodyPr lIns="91440"/>
          <a:lstStyle/>
          <a:p>
            <a:pPr eaLnBrk="1" hangingPunct="1"/>
            <a:r>
              <a:rPr lang="en-US" smtClean="0">
                <a:latin typeface="Century Gothic" pitchFamily="65" charset="0"/>
                <a:ea typeface="ＭＳ Ｐゴシック" pitchFamily="65" charset="-128"/>
                <a:cs typeface="ＭＳ Ｐゴシック" pitchFamily="65" charset="-128"/>
              </a:rPr>
              <a:t>Contact us …</a:t>
            </a:r>
          </a:p>
        </p:txBody>
      </p:sp>
      <p:sp>
        <p:nvSpPr>
          <p:cNvPr id="7270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65" charset="0"/>
                <a:ea typeface="Arial" pitchFamily="65" charset="0"/>
                <a:cs typeface="Arial" pitchFamily="65" charset="0"/>
              </a:rPr>
              <a:t>ecac2012</a:t>
            </a:r>
            <a:endParaRPr lang="en-US">
              <a:latin typeface="Arial" pitchFamily="65" charset="0"/>
              <a:ea typeface="Arial" pitchFamily="65" charset="0"/>
              <a:cs typeface="Arial" pitchFamily="65" charset="0"/>
            </a:endParaRPr>
          </a:p>
        </p:txBody>
      </p:sp>
      <p:sp>
        <p:nvSpPr>
          <p:cNvPr id="72709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8198300" y="5762764"/>
            <a:ext cx="457200" cy="476250"/>
          </a:xfrm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0B08E4-046D-4468-852F-7C1CA9D8311A}" type="slidenum">
              <a:rPr lang="en-US" smtClean="0">
                <a:solidFill>
                  <a:schemeClr val="bg1"/>
                </a:solidFill>
                <a:ea typeface="Arial" pitchFamily="65" charset="0"/>
                <a:cs typeface="Arial" pitchFamily="65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dirty="0" smtClean="0">
              <a:solidFill>
                <a:schemeClr val="bg1"/>
              </a:solidFill>
              <a:ea typeface="Arial" pitchFamily="65" charset="0"/>
              <a:cs typeface="Arial" pitchFamily="65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4876800" cy="4664075"/>
          </a:xfrm>
        </p:spPr>
        <p:txBody>
          <a:bodyPr>
            <a:normAutofit/>
          </a:bodyPr>
          <a:lstStyle/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endParaRPr lang="en-US" sz="2400" b="1" u="sng" dirty="0" smtClean="0">
              <a:latin typeface="Century Gothic"/>
              <a:cs typeface="Century Gothic"/>
            </a:endParaRP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r>
              <a:rPr lang="en-US" sz="2400" b="1" u="sng" dirty="0" err="1" smtClean="0">
                <a:latin typeface="Century Gothic"/>
                <a:cs typeface="Century Gothic"/>
              </a:rPr>
              <a:t>ecac</a:t>
            </a:r>
            <a:r>
              <a:rPr lang="en-US" b="1" u="sng" dirty="0" smtClean="0">
                <a:latin typeface="Century Gothic"/>
                <a:cs typeface="Century Gothic"/>
              </a:rPr>
              <a:t> </a:t>
            </a:r>
            <a:r>
              <a:rPr lang="en-US" u="sng" dirty="0" smtClean="0">
                <a:latin typeface="Century Gothic"/>
                <a:cs typeface="Century Gothic"/>
              </a:rPr>
              <a:t>Main Office:</a:t>
            </a:r>
            <a:endParaRPr lang="en-US" dirty="0" smtClean="0">
              <a:latin typeface="Century Gothic"/>
              <a:cs typeface="Century Gothic"/>
            </a:endParaRP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r>
              <a:rPr lang="en-US" dirty="0" smtClean="0">
                <a:latin typeface="Century Gothic"/>
                <a:cs typeface="Century Gothic"/>
              </a:rPr>
              <a:t>907 Barra Row, Suites 102/103</a:t>
            </a: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r>
              <a:rPr lang="en-US" dirty="0" smtClean="0">
                <a:latin typeface="Century Gothic"/>
                <a:cs typeface="Century Gothic"/>
              </a:rPr>
              <a:t>Davidson, NC  28036</a:t>
            </a: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r>
              <a:rPr lang="en-US" b="1" dirty="0" smtClean="0">
                <a:latin typeface="Century Gothic"/>
                <a:cs typeface="Century Gothic"/>
              </a:rPr>
              <a:t>800-962-6817 </a:t>
            </a:r>
            <a:r>
              <a:rPr lang="en-US" b="1" i="1" dirty="0" smtClean="0">
                <a:latin typeface="Century Gothic"/>
                <a:cs typeface="Century Gothic"/>
              </a:rPr>
              <a:t>toll free Parent Info Line</a:t>
            </a: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r>
              <a:rPr lang="en-US" dirty="0" smtClean="0">
                <a:latin typeface="Century Gothic"/>
                <a:cs typeface="Century Gothic"/>
              </a:rPr>
              <a:t>704-892-1321 </a:t>
            </a: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endParaRPr lang="en-US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r>
              <a:rPr lang="en-US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www.ecac-parentcenter.org</a:t>
            </a:r>
            <a:r>
              <a:rPr lang="en-US" dirty="0" smtClean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endParaRPr lang="en-US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r>
              <a:rPr lang="en-US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ecac@ecacmail.org</a:t>
            </a:r>
            <a:endParaRPr lang="en-US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576263" indent="-576263" algn="ctr" defTabSz="865188" eaLnBrk="1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49" charset="2"/>
              <a:buNone/>
              <a:defRPr/>
            </a:pPr>
            <a:endParaRPr lang="en-US" b="1" i="1" dirty="0" smtClean="0">
              <a:solidFill>
                <a:schemeClr val="tx1"/>
              </a:solidFill>
              <a:latin typeface="Century Gothic"/>
              <a:cs typeface="Century Gothic"/>
            </a:endParaRPr>
          </a:p>
          <a:p>
            <a:pPr algn="ctr" eaLnBrk="1" hangingPunct="1">
              <a:spcBef>
                <a:spcPts val="0"/>
              </a:spcBef>
              <a:spcAft>
                <a:spcPts val="0"/>
              </a:spcAft>
              <a:buFont typeface="Wingdings" pitchFamily="62" charset="2"/>
              <a:buChar char="§"/>
              <a:defRPr/>
            </a:pPr>
            <a:endParaRPr lang="en-US" dirty="0"/>
          </a:p>
        </p:txBody>
      </p:sp>
      <p:pic>
        <p:nvPicPr>
          <p:cNvPr id="72710" name="Content Placeholder 9" descr="email_address_fax_phone_website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30762" y="2011363"/>
            <a:ext cx="3703638" cy="37036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Source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The National Center on Dispute Resolution in Special Education</a:t>
            </a:r>
          </a:p>
          <a:p>
            <a:pPr lvl="1"/>
            <a:r>
              <a:rPr lang="en-US" b="1" dirty="0" smtClean="0"/>
              <a:t>Conflict 101:</a:t>
            </a:r>
            <a:endParaRPr b="1" dirty="0" smtClean="0"/>
          </a:p>
          <a:p>
            <a:pPr lvl="2"/>
            <a:r>
              <a:rPr dirty="0" smtClean="0">
                <a:hlinkClick r:id="rId2"/>
              </a:rPr>
              <a:t>http</a:t>
            </a:r>
            <a:r>
              <a:rPr dirty="0" smtClean="0">
                <a:hlinkClick r:id="rId2"/>
              </a:rPr>
              <a:t>://www.directionservice.org/cadre/section2.cfm</a:t>
            </a:r>
            <a:r>
              <a:rPr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pic>
        <p:nvPicPr>
          <p:cNvPr id="6" name="Picture 5" descr="cadre_logoJUL07_smal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403" y="558166"/>
            <a:ext cx="1983397" cy="8594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4038600" cy="506412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dirty="0" smtClean="0"/>
              <a:t>It </a:t>
            </a:r>
            <a:r>
              <a:rPr lang="en-US" sz="2800" dirty="0"/>
              <a:t>may take              </a:t>
            </a:r>
            <a:r>
              <a:rPr lang="en-US" sz="2800" dirty="0" smtClean="0"/>
              <a:t> </a:t>
            </a:r>
            <a:endParaRPr lang="en-US" sz="2800" dirty="0"/>
          </a:p>
          <a:p>
            <a:pPr algn="ctr">
              <a:buFontTx/>
              <a:buNone/>
            </a:pPr>
            <a:r>
              <a:rPr lang="en-US" sz="2800" dirty="0" smtClean="0"/>
              <a:t>“two</a:t>
            </a:r>
            <a:r>
              <a:rPr lang="en-US" sz="2800" dirty="0"/>
              <a:t>-to-</a:t>
            </a:r>
            <a:r>
              <a:rPr lang="en-US" sz="2800" dirty="0" smtClean="0"/>
              <a:t>tango”        </a:t>
            </a:r>
          </a:p>
          <a:p>
            <a:pPr algn="ctr">
              <a:buFontTx/>
              <a:buNone/>
            </a:pPr>
            <a:r>
              <a:rPr lang="en-US" sz="2800" dirty="0" smtClean="0"/>
              <a:t>but </a:t>
            </a:r>
            <a:r>
              <a:rPr lang="en-US" sz="2800" dirty="0"/>
              <a:t>it only takes     </a:t>
            </a:r>
            <a:r>
              <a:rPr lang="en-US" sz="2800" dirty="0" smtClean="0"/>
              <a:t> </a:t>
            </a:r>
          </a:p>
          <a:p>
            <a:pPr algn="ctr">
              <a:buFontTx/>
              <a:buNone/>
            </a:pPr>
            <a:r>
              <a:rPr lang="en-US" sz="2800" dirty="0" smtClean="0"/>
              <a:t>one </a:t>
            </a:r>
            <a:r>
              <a:rPr lang="en-US" sz="2800" dirty="0"/>
              <a:t>party to      </a:t>
            </a:r>
            <a:r>
              <a:rPr lang="en-US" sz="2800" dirty="0" smtClean="0"/>
              <a:t> </a:t>
            </a:r>
          </a:p>
          <a:p>
            <a:pPr algn="ctr">
              <a:buFontTx/>
              <a:buNone/>
            </a:pPr>
            <a:r>
              <a:rPr lang="en-US" sz="2800" dirty="0" smtClean="0"/>
              <a:t>declare </a:t>
            </a:r>
            <a:r>
              <a:rPr lang="en-US" sz="2800" dirty="0"/>
              <a:t>a conflict.</a:t>
            </a:r>
          </a:p>
          <a:p>
            <a:endParaRPr lang="en-US" sz="2800" dirty="0"/>
          </a:p>
        </p:txBody>
      </p:sp>
      <p:pic>
        <p:nvPicPr>
          <p:cNvPr id="3080" name="Picture 8" descr="j0137355[1]"/>
          <p:cNvPicPr>
            <a:picLocks noGrp="1" noChangeAspect="1" noChangeArrowheads="1"/>
          </p:cNvPicPr>
          <p:nvPr>
            <p:ph sz="quarter" idx="2"/>
          </p:nvPr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>
          <a:xfrm>
            <a:off x="4876800" y="838200"/>
            <a:ext cx="2960688" cy="3741737"/>
          </a:xfrm>
        </p:spPr>
      </p:pic>
      <p:pic>
        <p:nvPicPr>
          <p:cNvPr id="3081" name="Picture 9" descr="in00011_"/>
          <p:cNvPicPr>
            <a:picLocks noGrp="1" noChangeAspect="1" noChangeArrowheads="1"/>
          </p:cNvPicPr>
          <p:nvPr>
            <p:ph sz="quarter" idx="3"/>
          </p:nvPr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>
          <a:xfrm>
            <a:off x="1752600" y="4038600"/>
            <a:ext cx="1625600" cy="1827213"/>
          </a:xfrm>
          <a:noFill/>
          <a:ln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781800" y="39624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5715000"/>
            <a:ext cx="578433" cy="533400"/>
          </a:xfrm>
        </p:spPr>
        <p:txBody>
          <a:bodyPr/>
          <a:lstStyle/>
          <a:p>
            <a:fld id="{CB15EB3D-7BB5-4992-9F59-2DADEA3BFF7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Causes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Most conflicts will have one or more of the elements as root causes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>
                <a:ea typeface="Osaka" pitchFamily="65" charset="-128"/>
                <a:cs typeface="Osaka" pitchFamily="65" charset="-128"/>
              </a:rPr>
              <a:t>A solution to conflict will match the cause</a:t>
            </a:r>
            <a:r>
              <a:rPr lang="en-US" dirty="0" smtClean="0">
                <a:ea typeface="Osaka" pitchFamily="65" charset="-128"/>
                <a:cs typeface="Osaka" pitchFamily="65" charset="-128"/>
              </a:rPr>
              <a:t>. </a:t>
            </a:r>
            <a:r>
              <a:rPr lang="en-US" dirty="0" smtClean="0"/>
              <a:t> 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3" name="Content Placeholder 12" descr="Root_Cause_logo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70375" y="2057400"/>
            <a:ext cx="36576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Seven Types of Conflict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Data</a:t>
            </a:r>
          </a:p>
          <a:p>
            <a:r>
              <a:rPr lang="en-US"/>
              <a:t>Relationship</a:t>
            </a:r>
          </a:p>
          <a:p>
            <a:r>
              <a:rPr lang="en-US"/>
              <a:t>Values</a:t>
            </a:r>
          </a:p>
          <a:p>
            <a:r>
              <a:rPr lang="en-US"/>
              <a:t>Resources</a:t>
            </a:r>
          </a:p>
          <a:p>
            <a:r>
              <a:rPr lang="en-US"/>
              <a:t>History</a:t>
            </a:r>
          </a:p>
          <a:p>
            <a:r>
              <a:rPr lang="en-US"/>
              <a:t>Structure</a:t>
            </a:r>
          </a:p>
          <a:p>
            <a:r>
              <a:rPr lang="en-US"/>
              <a:t>Psychological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181600" y="2506663"/>
            <a:ext cx="2362200" cy="3436937"/>
          </a:xfrm>
          <a:prstGeom prst="rect">
            <a:avLst/>
          </a:prstGeom>
          <a:solidFill>
            <a:srgbClr val="008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900">
                <a:solidFill>
                  <a:schemeClr val="bg1"/>
                </a:solidFill>
                <a:latin typeface="Comic Sans MS" pitchFamily="65" charset="0"/>
              </a:rPr>
              <a:t>7</a:t>
            </a:r>
            <a:endParaRPr lang="en-US">
              <a:solidFill>
                <a:schemeClr val="bg1"/>
              </a:solidFill>
              <a:latin typeface="Comic Sans MS" pitchFamily="65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E3BF30-BE9B-48E1-B921-D44BF569DDB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Data…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05A2-448E-4994-B7A5-9315CFB89C4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148" name="Picture 4" descr="bs01177_[1]"/>
          <p:cNvPicPr>
            <a:picLocks noGrp="1" noChangeAspect="1" noChangeArrowheads="1"/>
          </p:cNvPicPr>
          <p:nvPr>
            <p:ph sz="quarter" idx="1"/>
          </p:nvPr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57200" y="2330865"/>
            <a:ext cx="3657600" cy="3110669"/>
          </a:xfrm>
          <a:noFill/>
          <a:ln/>
        </p:spPr>
      </p:pic>
      <p:sp>
        <p:nvSpPr>
          <p:cNvPr id="6147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sz="2800"/>
              <a:t>Conflict over data or facts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/>
              <a:t>Most data conflicts have data or factual solutions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Conflicts arise over a relationship or a communication style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There will often be a “hidden” reason for    conflict</a:t>
            </a:r>
          </a:p>
          <a:p>
            <a:endParaRPr lang="en-US" dirty="0"/>
          </a:p>
        </p:txBody>
      </p:sp>
      <p:pic>
        <p:nvPicPr>
          <p:cNvPr id="8" name="Content Placeholder 7" descr="No-Service-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09800"/>
            <a:ext cx="3810000" cy="28575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5791200"/>
            <a:ext cx="381000" cy="457200"/>
          </a:xfrm>
        </p:spPr>
        <p:txBody>
          <a:bodyPr/>
          <a:lstStyle/>
          <a:p>
            <a:fld id="{564905A2-448E-4994-B7A5-9315CFB89C4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54050" y="5257800"/>
            <a:ext cx="7848600" cy="5794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ea typeface="Osaka" pitchFamily="65" charset="-128"/>
                <a:cs typeface="Osaka" pitchFamily="65" charset="-128"/>
              </a:rPr>
              <a:t>Relationship issues must be addressed!</a:t>
            </a:r>
            <a:endParaRPr lang="en-US" sz="2400">
              <a:solidFill>
                <a:schemeClr val="bg1"/>
              </a:solidFill>
              <a:ea typeface="Osaka" pitchFamily="65" charset="-128"/>
              <a:cs typeface="Osaka" pitchFamily="65" charset="-128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Values…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267200" cy="3124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Perceived or actual incompatibilities in their belief system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Sometimes differences in expectations become a values issue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033463" y="5562600"/>
            <a:ext cx="7086600" cy="58477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  <a:ea typeface="Osaka" pitchFamily="65" charset="-128"/>
                <a:cs typeface="Osaka" pitchFamily="65" charset="-128"/>
              </a:rPr>
              <a:t>Must have a values based solution</a:t>
            </a:r>
            <a:endParaRPr lang="en-US" sz="2400" dirty="0">
              <a:ea typeface="Osaka" pitchFamily="65" charset="-128"/>
              <a:cs typeface="Osaka" pitchFamily="65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5715000"/>
            <a:ext cx="838200" cy="457200"/>
          </a:xfrm>
        </p:spPr>
        <p:txBody>
          <a:bodyPr/>
          <a:lstStyle/>
          <a:p>
            <a:fld id="{564905A2-448E-4994-B7A5-9315CFB89C4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Content Placeholder 8" descr="conflict_resolutio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609850"/>
            <a:ext cx="3810000" cy="2857500"/>
          </a:xfr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Resources…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038600" cy="3048000"/>
          </a:xfrm>
        </p:spPr>
        <p:txBody>
          <a:bodyPr/>
          <a:lstStyle/>
          <a:p>
            <a:r>
              <a:rPr lang="en-US" sz="2800"/>
              <a:t>Conflicts over real or perceived scarcity of resources</a:t>
            </a:r>
          </a:p>
          <a:p>
            <a:endParaRPr lang="en-US" sz="2800"/>
          </a:p>
          <a:p>
            <a:r>
              <a:rPr lang="en-US" sz="2800"/>
              <a:t>Compliance versus “Promising Practices”</a:t>
            </a:r>
          </a:p>
        </p:txBody>
      </p:sp>
      <p:pic>
        <p:nvPicPr>
          <p:cNvPr id="9223" name="Picture 7" descr="j0334336[1]"/>
          <p:cNvPicPr>
            <a:picLocks noGrp="1" noChangeAspect="1" noChangeArrowheads="1"/>
          </p:cNvPicPr>
          <p:nvPr>
            <p:ph sz="half" idx="2"/>
          </p:nvPr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>
          <a:xfrm>
            <a:off x="4800600" y="2667000"/>
            <a:ext cx="4038600" cy="2062163"/>
          </a:xfrm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762000" y="5135562"/>
            <a:ext cx="7620000" cy="579438"/>
          </a:xfrm>
          <a:prstGeom prst="rect">
            <a:avLst/>
          </a:prstGeom>
          <a:solidFill>
            <a:srgbClr val="CED44E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ea typeface="Osaka" pitchFamily="65" charset="-128"/>
                <a:cs typeface="Osaka" pitchFamily="65" charset="-128"/>
              </a:rPr>
              <a:t>Need flexibility and creativity to resolve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5791200"/>
            <a:ext cx="533400" cy="457200"/>
          </a:xfrm>
        </p:spPr>
        <p:txBody>
          <a:bodyPr/>
          <a:lstStyle/>
          <a:p>
            <a:fld id="{564905A2-448E-4994-B7A5-9315CFB89C4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ecac2012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ECAC 1">
      <a:dk1>
        <a:sysClr val="windowText" lastClr="000000"/>
      </a:dk1>
      <a:lt1>
        <a:sysClr val="window" lastClr="FFFFFF"/>
      </a:lt1>
      <a:dk2>
        <a:srgbClr val="535252"/>
      </a:dk2>
      <a:lt2>
        <a:srgbClr val="A9BBE4"/>
      </a:lt2>
      <a:accent1>
        <a:srgbClr val="0D3BF7"/>
      </a:accent1>
      <a:accent2>
        <a:srgbClr val="FEC60B"/>
      </a:accent2>
      <a:accent3>
        <a:srgbClr val="9FE62F"/>
      </a:accent3>
      <a:accent4>
        <a:srgbClr val="FF0000"/>
      </a:accent4>
      <a:accent5>
        <a:srgbClr val="1C4596"/>
      </a:accent5>
      <a:accent6>
        <a:srgbClr val="542D90"/>
      </a:accent6>
      <a:hlink>
        <a:srgbClr val="0080FF"/>
      </a:hlink>
      <a:folHlink>
        <a:srgbClr val="BD912D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165</TotalTime>
  <Words>758</Words>
  <Application>Microsoft Macintosh PowerPoint</Application>
  <PresentationFormat>On-screen Show (4:3)</PresentationFormat>
  <Paragraphs>231</Paragraphs>
  <Slides>22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Oriel</vt:lpstr>
      <vt:lpstr>How Conflict is Created</vt:lpstr>
      <vt:lpstr>How Conflict is Created</vt:lpstr>
      <vt:lpstr>Slide 3</vt:lpstr>
      <vt:lpstr>Root Causes</vt:lpstr>
      <vt:lpstr>Seven Types of Conflict</vt:lpstr>
      <vt:lpstr>Data…</vt:lpstr>
      <vt:lpstr>Relationships…</vt:lpstr>
      <vt:lpstr>Values…</vt:lpstr>
      <vt:lpstr>Resources…</vt:lpstr>
      <vt:lpstr>History… </vt:lpstr>
      <vt:lpstr>Structural </vt:lpstr>
      <vt:lpstr>Psychological… </vt:lpstr>
      <vt:lpstr>Common Types of Negotiators </vt:lpstr>
      <vt:lpstr>Adversarial Position…</vt:lpstr>
      <vt:lpstr>Problem Solving…</vt:lpstr>
      <vt:lpstr>Interests</vt:lpstr>
      <vt:lpstr>Slide 17</vt:lpstr>
      <vt:lpstr>Seven Elements of Negotiations </vt:lpstr>
      <vt:lpstr>Seven Elements of Negotiations</vt:lpstr>
      <vt:lpstr>Seven Elements of Negotiations</vt:lpstr>
      <vt:lpstr>Contact us …</vt:lpstr>
      <vt:lpstr>Source</vt:lpstr>
    </vt:vector>
  </TitlesOfParts>
  <Company>ECAC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Conflict is Created</dc:title>
  <dc:creator>Mary LaCorte</dc:creator>
  <cp:lastModifiedBy>Mary LaCorte</cp:lastModifiedBy>
  <cp:revision>23</cp:revision>
  <cp:lastPrinted>2012-03-01T16:32:24Z</cp:lastPrinted>
  <dcterms:created xsi:type="dcterms:W3CDTF">2012-03-01T14:35:59Z</dcterms:created>
  <dcterms:modified xsi:type="dcterms:W3CDTF">2012-03-01T16:36:03Z</dcterms:modified>
</cp:coreProperties>
</file>